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57" r:id="rId3"/>
    <p:sldId id="264" r:id="rId5"/>
    <p:sldId id="317" r:id="rId6"/>
    <p:sldId id="279" r:id="rId7"/>
    <p:sldId id="302" r:id="rId8"/>
    <p:sldId id="320" r:id="rId9"/>
    <p:sldId id="266" r:id="rId10"/>
    <p:sldId id="312" r:id="rId11"/>
    <p:sldId id="260" r:id="rId12"/>
    <p:sldId id="271" r:id="rId13"/>
    <p:sldId id="319" r:id="rId14"/>
    <p:sldId id="270" r:id="rId15"/>
    <p:sldId id="268" r:id="rId16"/>
    <p:sldId id="286" r:id="rId17"/>
    <p:sldId id="321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9999"/>
    <a:srgbClr val="663300"/>
    <a:srgbClr val="996633"/>
    <a:srgbClr val="CC99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1494" y="84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AC175D1-5FE5-43AC-840A-B8E0F28F3B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6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D225DE4-F57D-400C-A501-E2FA7B7E6AC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1638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3481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3686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3891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4096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4301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4505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1843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48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53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457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662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867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3072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3277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AD2F8"/>
            </a:gs>
            <a:gs pos="100000">
              <a:srgbClr val="E7F4FD"/>
            </a:gs>
          </a:gsLst>
          <a:path path="rect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" descr="中国教育出版网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538" y="120650"/>
            <a:ext cx="2030412" cy="798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Text Box 3" descr="中国教育出版网"/>
          <p:cNvSpPr txBox="1"/>
          <p:nvPr/>
        </p:nvSpPr>
        <p:spPr>
          <a:xfrm>
            <a:off x="6284913" y="6232525"/>
            <a:ext cx="255587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000" b="1" dirty="0">
                <a:solidFill>
                  <a:srgbClr val="7D7DFF"/>
                </a:solidFill>
                <a:latin typeface="Arial Black" panose="020B0A04020102020204" pitchFamily="34" charset="0"/>
              </a:rPr>
              <a:t>www.zzstep.com</a:t>
            </a:r>
            <a:endParaRPr lang="en-US" altLang="zh-CN" sz="2000" b="1" dirty="0">
              <a:solidFill>
                <a:srgbClr val="7D7DFF"/>
              </a:solidFill>
              <a:latin typeface="Arial Black" panose="020B0A04020102020204" pitchFamily="34" charset="0"/>
            </a:endParaRPr>
          </a:p>
        </p:txBody>
      </p:sp>
      <p:sp>
        <p:nvSpPr>
          <p:cNvPr id="1028" name="Rectangle 4" descr="中国教育出版网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9" name="Rectangle 5" descr="中国教育出版网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8" Type="http://schemas.openxmlformats.org/officeDocument/2006/relationships/image" Target="../media/image7.emf"/><Relationship Id="rId7" Type="http://schemas.openxmlformats.org/officeDocument/2006/relationships/oleObject" Target="../embeddings/oleObject3.bin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4.GIF"/><Relationship Id="rId15" Type="http://schemas.openxmlformats.org/officeDocument/2006/relationships/notesSlide" Target="../notesSlides/notesSlide2.xml"/><Relationship Id="rId14" Type="http://schemas.openxmlformats.org/officeDocument/2006/relationships/vmlDrawing" Target="../drawings/vmlDrawing1.v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9.emf"/><Relationship Id="rId11" Type="http://schemas.openxmlformats.org/officeDocument/2006/relationships/oleObject" Target="../embeddings/oleObject5.bin"/><Relationship Id="rId10" Type="http://schemas.openxmlformats.org/officeDocument/2006/relationships/image" Target="../media/image8.emf"/><Relationship Id="rId1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wmf"/><Relationship Id="rId2" Type="http://schemas.openxmlformats.org/officeDocument/2006/relationships/oleObject" Target="../embeddings/oleObject6.bin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2" name="Picture 3" descr="中国教育出版网"/>
          <p:cNvPicPr>
            <a:picLocks noChangeAspect="1"/>
          </p:cNvPicPr>
          <p:nvPr/>
        </p:nvPicPr>
        <p:blipFill>
          <a:blip r:embed="rId1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4419600"/>
            <a:ext cx="1604963" cy="176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Rectangle 6" descr="中国教育出版网"/>
          <p:cNvSpPr/>
          <p:nvPr/>
        </p:nvSpPr>
        <p:spPr>
          <a:xfrm>
            <a:off x="3048000" y="2819400"/>
            <a:ext cx="35814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endParaRPr lang="zh-CN" altLang="en-US" sz="6000" dirty="0">
              <a:latin typeface="Arial" panose="020B0604020202020204" pitchFamily="34" charset="0"/>
            </a:endParaRPr>
          </a:p>
        </p:txBody>
      </p:sp>
      <p:sp>
        <p:nvSpPr>
          <p:cNvPr id="15364" name="Rectangle 7" descr="中国教育出版网"/>
          <p:cNvSpPr/>
          <p:nvPr/>
        </p:nvSpPr>
        <p:spPr>
          <a:xfrm>
            <a:off x="2133600" y="2925763"/>
            <a:ext cx="7010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dirty="0">
                <a:latin typeface="Arial" panose="020B0604020202020204" pitchFamily="34" charset="0"/>
              </a:rPr>
              <a:t>用列举法求简单事件的概率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4" name="Text Box 2" descr="中国教育出版网"/>
          <p:cNvSpPr txBox="1"/>
          <p:nvPr/>
        </p:nvSpPr>
        <p:spPr>
          <a:xfrm>
            <a:off x="228600" y="1371600"/>
            <a:ext cx="8763000" cy="5310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        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2.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某校有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A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两个餐厅，甲、乙、丙三名学生各自随机选择其中一个餐厅用餐：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（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）求甲乙丙三名学生在同一个餐厅用餐的概率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.</a:t>
            </a:r>
            <a:endParaRPr lang="en-US" altLang="zh-CN" sz="36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（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）求甲乙丙三名学生至少有一人在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餐厅用餐概率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33795" name="Picture 3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96200" y="0"/>
            <a:ext cx="1403350" cy="1277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6" name="WordArt 4" descr="中国教育出版网"/>
          <p:cNvSpPr/>
          <p:nvPr/>
        </p:nvSpPr>
        <p:spPr>
          <a:xfrm>
            <a:off x="4724400" y="685800"/>
            <a:ext cx="2971800" cy="533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366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新魏" charset="0"/>
                <a:ea typeface="华文新魏" charset="0"/>
              </a:rPr>
              <a:t>自信源于实力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33797" name="AutoShape 6" descr="中国教育出版网">
            <a:hlinkClick r:id="" action="ppaction://noaction"/>
          </p:cNvPr>
          <p:cNvSpPr/>
          <p:nvPr/>
        </p:nvSpPr>
        <p:spPr>
          <a:xfrm>
            <a:off x="8153400" y="6096000"/>
            <a:ext cx="304800" cy="381000"/>
          </a:xfrm>
          <a:prstGeom prst="actionButtonHom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798" name="WordArt 7" descr="中国教育出版网"/>
          <p:cNvSpPr>
            <a:spLocks noTextEdit="1"/>
          </p:cNvSpPr>
          <p:nvPr/>
        </p:nvSpPr>
        <p:spPr>
          <a:xfrm>
            <a:off x="228600" y="228600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交流展示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2" name="WordArt 12" descr="中国教育出版网"/>
          <p:cNvSpPr>
            <a:spLocks noTextEdit="1"/>
          </p:cNvSpPr>
          <p:nvPr/>
        </p:nvSpPr>
        <p:spPr>
          <a:xfrm>
            <a:off x="0" y="228600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总结提升</a:t>
            </a:r>
            <a:endParaRPr lang="zh-CN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843" name="Text Box 13" descr="中国教育出版网"/>
          <p:cNvSpPr txBox="1"/>
          <p:nvPr/>
        </p:nvSpPr>
        <p:spPr>
          <a:xfrm>
            <a:off x="1066800" y="1828800"/>
            <a:ext cx="73152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6000" b="1" dirty="0">
                <a:latin typeface="Arial" panose="020B0604020202020204" pitchFamily="34" charset="0"/>
              </a:rPr>
              <a:t>通过本节课的学习，你有哪些收获？</a:t>
            </a:r>
            <a:endParaRPr lang="zh-CN" altLang="en-US" sz="6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Rectangle 2" descr="中国教育出版网"/>
          <p:cNvSpPr/>
          <p:nvPr/>
        </p:nvSpPr>
        <p:spPr>
          <a:xfrm flipV="1">
            <a:off x="1143000" y="5029200"/>
            <a:ext cx="3810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891" name="Text Box 3" descr="中国教育出版网"/>
          <p:cNvSpPr txBox="1"/>
          <p:nvPr/>
        </p:nvSpPr>
        <p:spPr>
          <a:xfrm>
            <a:off x="2514600" y="3352800"/>
            <a:ext cx="990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892" name="Text Box 4" descr="中国教育出版网"/>
          <p:cNvSpPr txBox="1"/>
          <p:nvPr/>
        </p:nvSpPr>
        <p:spPr>
          <a:xfrm>
            <a:off x="457200" y="1219200"/>
            <a:ext cx="8001000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        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1. 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一张圆桌旁有四个座位，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A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先坐在如图的座位上，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C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D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三人随机坐到其他三个座位上，则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A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与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相邻而坐的概率</a:t>
            </a:r>
            <a:r>
              <a:rPr lang="zh-CN" altLang="en-US" sz="6000" b="1" dirty="0">
                <a:latin typeface="Arial" panose="020B0604020202020204" pitchFamily="34" charset="0"/>
              </a:rPr>
              <a:t>＿</a:t>
            </a:r>
            <a:endParaRPr lang="zh-CN" altLang="en-US" sz="6000" b="1" dirty="0">
              <a:latin typeface="Arial" panose="020B0604020202020204" pitchFamily="34" charset="0"/>
            </a:endParaRPr>
          </a:p>
        </p:txBody>
      </p:sp>
      <p:sp>
        <p:nvSpPr>
          <p:cNvPr id="37893" name="Oval 5" descr="中国教育出版网"/>
          <p:cNvSpPr/>
          <p:nvPr/>
        </p:nvSpPr>
        <p:spPr>
          <a:xfrm>
            <a:off x="1600200" y="4648200"/>
            <a:ext cx="2438400" cy="1219200"/>
          </a:xfrm>
          <a:prstGeom prst="ellipse">
            <a:avLst/>
          </a:prstGeom>
          <a:solidFill>
            <a:srgbClr val="CC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894" name="Rectangle 6" descr="中国教育出版网"/>
          <p:cNvSpPr/>
          <p:nvPr/>
        </p:nvSpPr>
        <p:spPr>
          <a:xfrm flipV="1">
            <a:off x="4191000" y="5105400"/>
            <a:ext cx="3810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895" name="Rectangle 7" descr="中国教育出版网"/>
          <p:cNvSpPr/>
          <p:nvPr/>
        </p:nvSpPr>
        <p:spPr>
          <a:xfrm flipV="1">
            <a:off x="2590800" y="6019800"/>
            <a:ext cx="3810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896" name="Text Box 8" descr="中国教育出版网"/>
          <p:cNvSpPr txBox="1"/>
          <p:nvPr/>
        </p:nvSpPr>
        <p:spPr>
          <a:xfrm>
            <a:off x="2514600" y="3962400"/>
            <a:ext cx="457200" cy="58896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A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pic>
        <p:nvPicPr>
          <p:cNvPr id="37897" name="Picture 9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96200" y="0"/>
            <a:ext cx="1403350" cy="1277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8" name="WordArt 10" descr="中国教育出版网"/>
          <p:cNvSpPr/>
          <p:nvPr/>
        </p:nvSpPr>
        <p:spPr>
          <a:xfrm>
            <a:off x="4724400" y="685800"/>
            <a:ext cx="2971800" cy="533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366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新魏" charset="0"/>
                <a:ea typeface="华文新魏" charset="0"/>
              </a:rPr>
              <a:t>自信源于实力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37899" name="AutoShape 12" descr="中国教育出版网">
            <a:hlinkClick r:id="" action="ppaction://noaction"/>
          </p:cNvPr>
          <p:cNvSpPr/>
          <p:nvPr/>
        </p:nvSpPr>
        <p:spPr>
          <a:xfrm>
            <a:off x="8153400" y="6096000"/>
            <a:ext cx="304800" cy="381000"/>
          </a:xfrm>
          <a:prstGeom prst="actionButtonHom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900" name="WordArt 32" descr="中国教育出版网"/>
          <p:cNvSpPr>
            <a:spLocks noTextEdit="1"/>
          </p:cNvSpPr>
          <p:nvPr/>
        </p:nvSpPr>
        <p:spPr>
          <a:xfrm>
            <a:off x="228600" y="152400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当堂检测</a:t>
            </a:r>
            <a:endParaRPr lang="zh-CN" altLang="en-US" sz="3600" b="1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9938" name="Text Box 2" descr="中国教育出版网"/>
          <p:cNvSpPr txBox="1"/>
          <p:nvPr/>
        </p:nvSpPr>
        <p:spPr>
          <a:xfrm>
            <a:off x="304800" y="1143000"/>
            <a:ext cx="8839200" cy="4211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如图，一个树叉，一绿毛虫要去吃树叶，如果绿毛虫选择的枝杈是等可能的，求下列事件发生的概率：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(1)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绿毛虫吃到树叶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S;</a:t>
            </a:r>
            <a:endParaRPr lang="en-US" altLang="zh-CN" sz="36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(2)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绿毛虫吃到树叶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T;</a:t>
            </a:r>
            <a:endParaRPr lang="en-US" altLang="zh-CN" sz="36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(3)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绿毛虫吃到树叶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B.</a:t>
            </a:r>
            <a:endParaRPr lang="en-US" altLang="zh-CN" sz="36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9939" name="Line 3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40" name="Line 4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41" name="Line 5" descr="中国教育出版网"/>
          <p:cNvSpPr/>
          <p:nvPr/>
        </p:nvSpPr>
        <p:spPr>
          <a:xfrm>
            <a:off x="6248400" y="4267200"/>
            <a:ext cx="762000" cy="5334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42" name="Line 6" descr="中国教育出版网"/>
          <p:cNvSpPr/>
          <p:nvPr/>
        </p:nvSpPr>
        <p:spPr>
          <a:xfrm flipV="1">
            <a:off x="7239000" y="2743200"/>
            <a:ext cx="5334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43" name="Line 7" descr="中国教育出版网"/>
          <p:cNvSpPr/>
          <p:nvPr/>
        </p:nvSpPr>
        <p:spPr>
          <a:xfrm>
            <a:off x="7239000" y="3505200"/>
            <a:ext cx="762000" cy="4572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44" name="Line 8" descr="中国教育出版网"/>
          <p:cNvSpPr/>
          <p:nvPr/>
        </p:nvSpPr>
        <p:spPr>
          <a:xfrm flipV="1">
            <a:off x="7010400" y="4419600"/>
            <a:ext cx="838200" cy="371475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45" name="Line 9" descr="中国教育出版网"/>
          <p:cNvSpPr/>
          <p:nvPr/>
        </p:nvSpPr>
        <p:spPr>
          <a:xfrm>
            <a:off x="7010400" y="4775200"/>
            <a:ext cx="685800" cy="635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46" name="Text Box 10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47" name="Text Box 11" descr="中国教育出版网"/>
          <p:cNvSpPr txBox="1"/>
          <p:nvPr/>
        </p:nvSpPr>
        <p:spPr>
          <a:xfrm>
            <a:off x="6019800" y="4191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A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48" name="Text Box 12" descr="中国教育出版网"/>
          <p:cNvSpPr txBox="1"/>
          <p:nvPr/>
        </p:nvSpPr>
        <p:spPr>
          <a:xfrm>
            <a:off x="7848600" y="24892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S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49" name="Text Box 13" descr="中国教育出版网"/>
          <p:cNvSpPr txBox="1"/>
          <p:nvPr/>
        </p:nvSpPr>
        <p:spPr>
          <a:xfrm>
            <a:off x="6705600" y="46482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D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50" name="Text Box 14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51" name="Text Box 15" descr="中国教育出版网"/>
          <p:cNvSpPr txBox="1"/>
          <p:nvPr/>
        </p:nvSpPr>
        <p:spPr>
          <a:xfrm>
            <a:off x="8001000" y="41148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T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52" name="Text Box 16" descr="中国教育出版网"/>
          <p:cNvSpPr txBox="1"/>
          <p:nvPr/>
        </p:nvSpPr>
        <p:spPr>
          <a:xfrm>
            <a:off x="8077200" y="34036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P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53" name="Text Box 17" descr="中国教育出版网"/>
          <p:cNvSpPr txBox="1"/>
          <p:nvPr/>
        </p:nvSpPr>
        <p:spPr>
          <a:xfrm>
            <a:off x="7772400" y="51816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U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pic>
        <p:nvPicPr>
          <p:cNvPr id="39954" name="Picture 19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96200" y="0"/>
            <a:ext cx="1403350" cy="1277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68" name="WordArt 20" descr="中国教育出版网"/>
          <p:cNvSpPr>
            <a:spLocks noChangeArrowheads="1" noChangeShapeType="1"/>
          </p:cNvSpPr>
          <p:nvPr/>
        </p:nvSpPr>
        <p:spPr bwMode="auto">
          <a:xfrm>
            <a:off x="5562600" y="304800"/>
            <a:ext cx="1828800" cy="731838"/>
          </a:xfrm>
          <a:prstGeom prst="rect">
            <a:avLst/>
          </a:prstGeom>
        </p:spPr>
        <p:txBody>
          <a:bodyPr wrap="none" numCol="1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-360" normalizeH="0" baseline="0" noProof="0" smtClean="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我能行</a:t>
            </a:r>
            <a:r>
              <a:rPr kumimoji="0" lang="en-US" altLang="zh-CN" sz="3600" b="1" i="0" u="none" strike="noStrike" kern="10" cap="none" spc="-360" normalizeH="0" baseline="0" noProof="0" smtClean="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!</a:t>
            </a:r>
            <a:endParaRPr kumimoji="0" lang="zh-CN" altLang="en-US" sz="3600" b="1" i="0" u="none" strike="noStrike" kern="10" cap="none" spc="-360" normalizeH="0" baseline="0" noProof="0" smtClean="0">
              <a:ln w="12700">
                <a:solidFill>
                  <a:srgbClr val="000099"/>
                </a:solidFill>
                <a:rou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9956" name="Line 26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57" name="Text Box 27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58" name="Line 28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59" name="Line 29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60" name="Text Box 30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61" name="Text Box 31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62" name="Line 32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63" name="Line 33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64" name="Text Box 34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65" name="Text Box 36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66" name="Line 37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67" name="Line 38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68" name="Text Box 39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69" name="Text Box 41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70" name="Line 42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71" name="Line 43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72" name="Text Box 44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73" name="Text Box 46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74" name="Line 47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75" name="Line 48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76" name="Text Box 49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77" name="Text Box 51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78" name="Line 52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79" name="Line 53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80" name="Text Box 54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81" name="Text Box 56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82" name="Line 57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83" name="Line 58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84" name="Text Box 59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85" name="Text Box 60" descr="中国教育出版网"/>
          <p:cNvSpPr txBox="1"/>
          <p:nvPr/>
        </p:nvSpPr>
        <p:spPr>
          <a:xfrm>
            <a:off x="7772400" y="51816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U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86" name="Text Box 61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87" name="Line 62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88" name="Line 63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89" name="Text Box 64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90" name="Text Box 66" descr="中国教育出版网"/>
          <p:cNvSpPr txBox="1"/>
          <p:nvPr/>
        </p:nvSpPr>
        <p:spPr>
          <a:xfrm>
            <a:off x="7772400" y="51816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U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91" name="Text Box 67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92" name="Line 68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93" name="Line 69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94" name="Text Box 70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9995" name="Text Box 72" descr="中国教育出版网"/>
          <p:cNvSpPr txBox="1"/>
          <p:nvPr/>
        </p:nvSpPr>
        <p:spPr>
          <a:xfrm>
            <a:off x="7772400" y="51816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U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96" name="Text Box 73" descr="中国教育出版网"/>
          <p:cNvSpPr txBox="1"/>
          <p:nvPr/>
        </p:nvSpPr>
        <p:spPr>
          <a:xfrm>
            <a:off x="6705600" y="30480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B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39997" name="Line 74" descr="中国教育出版网"/>
          <p:cNvSpPr/>
          <p:nvPr/>
        </p:nvSpPr>
        <p:spPr>
          <a:xfrm flipV="1">
            <a:off x="6248400" y="3505200"/>
            <a:ext cx="990600" cy="76200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98" name="Line 75" descr="中国教育出版网"/>
          <p:cNvSpPr/>
          <p:nvPr/>
        </p:nvSpPr>
        <p:spPr>
          <a:xfrm>
            <a:off x="4953000" y="4267200"/>
            <a:ext cx="1295400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99" name="Text Box 76" descr="中国教育出版网"/>
          <p:cNvSpPr txBox="1"/>
          <p:nvPr/>
        </p:nvSpPr>
        <p:spPr>
          <a:xfrm>
            <a:off x="4876800" y="35052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绿毛虫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986" name="Text Box 2" descr="中国教育出版网"/>
          <p:cNvSpPr txBox="1"/>
          <p:nvPr/>
        </p:nvSpPr>
        <p:spPr>
          <a:xfrm>
            <a:off x="304800" y="1143000"/>
            <a:ext cx="8839200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3. 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从甲地到乙地有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A</a:t>
            </a:r>
            <a:r>
              <a:rPr lang="en-US" altLang="zh-CN" sz="3600" b="1" baseline="-25000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,A</a:t>
            </a:r>
            <a:r>
              <a:rPr lang="en-US" altLang="zh-CN" sz="3600" b="1" baseline="-25000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两条路线，从乙地到丙地有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en-US" altLang="zh-CN" sz="3600" b="1" baseline="-25000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en-US" altLang="zh-CN" sz="3600" b="1" baseline="-25000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en-US" altLang="zh-CN" sz="3600" b="1" baseline="-25000" dirty="0">
                <a:latin typeface="Times New Roman" panose="02020603050405020304" pitchFamily="18" charset="0"/>
                <a:ea typeface="华文新魏" pitchFamily="2" charset="-122"/>
              </a:rPr>
              <a:t>3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三条路线，其中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A</a:t>
            </a:r>
            <a:r>
              <a:rPr lang="en-US" altLang="zh-CN" sz="3600" b="1" baseline="-25000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B</a:t>
            </a:r>
            <a:r>
              <a:rPr lang="en-US" altLang="zh-CN" sz="3600" b="1" baseline="-25000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是从甲地到丙地的最短路线，一个人任意选择了一条从甲地到丙地的路线，它恰好选到最短路线的概率是多少？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41987" name="Picture 4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96200" y="0"/>
            <a:ext cx="1403350" cy="1277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WordArt 5" descr="中国教育出版网"/>
          <p:cNvSpPr>
            <a:spLocks noChangeArrowheads="1" noChangeShapeType="1"/>
          </p:cNvSpPr>
          <p:nvPr/>
        </p:nvSpPr>
        <p:spPr bwMode="auto">
          <a:xfrm>
            <a:off x="5562600" y="304800"/>
            <a:ext cx="1828800" cy="731838"/>
          </a:xfrm>
          <a:prstGeom prst="rect">
            <a:avLst/>
          </a:prstGeom>
        </p:spPr>
        <p:txBody>
          <a:bodyPr wrap="none" numCol="1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-360" normalizeH="0" baseline="0" noProof="0" smtClean="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我能行</a:t>
            </a:r>
            <a:r>
              <a:rPr kumimoji="0" lang="en-US" altLang="zh-CN" sz="3600" b="1" i="0" u="none" strike="noStrike" kern="10" cap="none" spc="-360" normalizeH="0" baseline="0" noProof="0" smtClean="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!</a:t>
            </a:r>
            <a:endParaRPr kumimoji="0" lang="zh-CN" altLang="en-US" sz="3600" b="1" i="0" u="none" strike="noStrike" kern="10" cap="none" spc="-360" normalizeH="0" baseline="0" noProof="0" smtClean="0">
              <a:ln w="12700">
                <a:solidFill>
                  <a:srgbClr val="000099"/>
                </a:solidFill>
                <a:rou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034" name="Text Box 4" descr="中国教育出版网"/>
          <p:cNvSpPr txBox="1"/>
          <p:nvPr/>
        </p:nvSpPr>
        <p:spPr>
          <a:xfrm>
            <a:off x="1371600" y="1219200"/>
            <a:ext cx="6477000" cy="3381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latin typeface="Arial" panose="020B0604020202020204" pitchFamily="34" charset="0"/>
              </a:rPr>
              <a:t>课下作业：</a:t>
            </a:r>
            <a:endParaRPr lang="zh-CN" altLang="en-US" sz="54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latin typeface="Arial" panose="020B0604020202020204" pitchFamily="34" charset="0"/>
              </a:rPr>
              <a:t>课本</a:t>
            </a:r>
            <a:r>
              <a:rPr lang="en-US" altLang="zh-CN" sz="5400" dirty="0">
                <a:latin typeface="Arial" panose="020B0604020202020204" pitchFamily="34" charset="0"/>
              </a:rPr>
              <a:t>P83 A</a:t>
            </a:r>
            <a:r>
              <a:rPr lang="zh-CN" altLang="en-US" sz="5400" dirty="0">
                <a:latin typeface="Arial" panose="020B0604020202020204" pitchFamily="34" charset="0"/>
              </a:rPr>
              <a:t>组</a:t>
            </a:r>
            <a:r>
              <a:rPr lang="en-US" altLang="zh-CN" sz="5400" dirty="0">
                <a:latin typeface="Arial" panose="020B0604020202020204" pitchFamily="34" charset="0"/>
              </a:rPr>
              <a:t>1,3    </a:t>
            </a:r>
            <a:endParaRPr lang="en-US" altLang="zh-CN" sz="54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5400" dirty="0">
                <a:latin typeface="Arial" panose="020B0604020202020204" pitchFamily="34" charset="0"/>
              </a:rPr>
              <a:t>               B</a:t>
            </a:r>
            <a:r>
              <a:rPr lang="zh-CN" altLang="en-US" sz="5400" dirty="0">
                <a:latin typeface="Arial" panose="020B0604020202020204" pitchFamily="34" charset="0"/>
              </a:rPr>
              <a:t>组</a:t>
            </a:r>
            <a:r>
              <a:rPr lang="en-US" altLang="zh-CN" sz="5400" dirty="0">
                <a:latin typeface="Arial" panose="020B0604020202020204" pitchFamily="34" charset="0"/>
              </a:rPr>
              <a:t>1</a:t>
            </a:r>
            <a:endParaRPr lang="en-US" altLang="zh-CN" sz="5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2" name="Text Box 2" descr="中国教育出版网"/>
          <p:cNvSpPr txBox="1"/>
          <p:nvPr/>
        </p:nvSpPr>
        <p:spPr>
          <a:xfrm>
            <a:off x="152400" y="381000"/>
            <a:ext cx="8991600" cy="5702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(1)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投掷一枚均匀的硬币 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次，则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P(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正面朝</a:t>
            </a: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上 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)=____;</a:t>
            </a:r>
            <a:endParaRPr lang="en-US" altLang="zh-CN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(2)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袋中有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6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个除颜色外完全相同的小球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其中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个白</a:t>
            </a: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,2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个黑球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,1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个红球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,1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个黄球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从中任意摸出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个球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,</a:t>
            </a:r>
            <a:endParaRPr lang="en-US" altLang="zh-CN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则 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P(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白</a:t>
            </a:r>
            <a:r>
              <a:rPr lang="zh-CN" altLang="en-US" sz="3200" b="1" dirty="0">
                <a:latin typeface="Arial" panose="020B0604020202020204" pitchFamily="34" charset="0"/>
              </a:rPr>
              <a:t>球</a:t>
            </a:r>
            <a:r>
              <a:rPr lang="en-US" altLang="zh-CN" sz="3200" b="1" dirty="0">
                <a:latin typeface="Arial" panose="020B0604020202020204" pitchFamily="34" charset="0"/>
              </a:rPr>
              <a:t>)=_____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;P(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黑球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)=_____;</a:t>
            </a:r>
            <a:endParaRPr lang="en-US" altLang="zh-CN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       </a:t>
            </a:r>
            <a:endParaRPr lang="en-US" altLang="zh-CN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P(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红球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)=______;P(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黄球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)=_______.</a:t>
            </a:r>
            <a:endParaRPr lang="en-US" altLang="zh-CN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grpSp>
        <p:nvGrpSpPr>
          <p:cNvPr id="17411" name="Group 3" descr="中国教育出版网"/>
          <p:cNvGrpSpPr>
            <a:grpSpLocks noChangeAspect="1"/>
          </p:cNvGrpSpPr>
          <p:nvPr/>
        </p:nvGrpSpPr>
        <p:grpSpPr>
          <a:xfrm>
            <a:off x="7086600" y="76200"/>
            <a:ext cx="1684338" cy="1058863"/>
            <a:chOff x="0" y="0"/>
            <a:chExt cx="930" cy="551"/>
          </a:xfrm>
        </p:grpSpPr>
        <p:pic>
          <p:nvPicPr>
            <p:cNvPr id="17419" name="Picture 4" descr="qz_1rejo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30" cy="5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0" name="Picture 5" descr="Q_0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1" y="14"/>
              <a:ext cx="140" cy="15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412" name="WordArt 6" descr="中国教育出版网"/>
          <p:cNvSpPr/>
          <p:nvPr/>
        </p:nvSpPr>
        <p:spPr>
          <a:xfrm>
            <a:off x="0" y="0"/>
            <a:ext cx="2286000" cy="914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新魏" charset="0"/>
                <a:ea typeface="华文新魏" charset="0"/>
              </a:rPr>
              <a:t>知识链接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17413" name="Text Box 7" descr="中国教育出版网"/>
          <p:cNvSpPr txBox="1"/>
          <p:nvPr/>
        </p:nvSpPr>
        <p:spPr>
          <a:xfrm>
            <a:off x="4038600" y="304800"/>
            <a:ext cx="533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5128" name="Object 8" descr="中国教育出版网"/>
          <p:cNvGraphicFramePr>
            <a:graphicFrameLocks noChangeAspect="1"/>
          </p:cNvGraphicFramePr>
          <p:nvPr/>
        </p:nvGraphicFramePr>
        <p:xfrm>
          <a:off x="1371600" y="1371600"/>
          <a:ext cx="37147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203200" imgH="546100" progId="Equation.DSMT4">
                  <p:embed/>
                </p:oleObj>
              </mc:Choice>
              <mc:Fallback>
                <p:oleObj name="" r:id="rId3" imgW="203200" imgH="5461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371600" y="1371600"/>
                        <a:ext cx="371475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9" name="Object 9" descr="中国教育出版网"/>
          <p:cNvGraphicFramePr>
            <a:graphicFrameLocks noChangeAspect="1"/>
          </p:cNvGraphicFramePr>
          <p:nvPr/>
        </p:nvGraphicFramePr>
        <p:xfrm>
          <a:off x="2667000" y="3657600"/>
          <a:ext cx="4000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5" imgW="203200" imgH="546100" progId="Equation.DSMT4">
                  <p:embed/>
                </p:oleObj>
              </mc:Choice>
              <mc:Fallback>
                <p:oleObj name="" r:id="rId5" imgW="203200" imgH="5461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667000" y="3657600"/>
                        <a:ext cx="400050" cy="1066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0" name="Object 10" descr="中国教育出版网"/>
          <p:cNvGraphicFramePr>
            <a:graphicFrameLocks noChangeAspect="1"/>
          </p:cNvGraphicFramePr>
          <p:nvPr/>
        </p:nvGraphicFramePr>
        <p:xfrm>
          <a:off x="5410200" y="3657600"/>
          <a:ext cx="37147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7" imgW="203200" imgH="546100" progId="Equation.DSMT4">
                  <p:embed/>
                </p:oleObj>
              </mc:Choice>
              <mc:Fallback>
                <p:oleObj name="" r:id="rId7" imgW="203200" imgH="5461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410200" y="3657600"/>
                        <a:ext cx="371475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1" descr="中国教育出版网"/>
          <p:cNvGraphicFramePr>
            <a:graphicFrameLocks noChangeAspect="1"/>
          </p:cNvGraphicFramePr>
          <p:nvPr/>
        </p:nvGraphicFramePr>
        <p:xfrm>
          <a:off x="2209800" y="5029200"/>
          <a:ext cx="34131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9" imgW="190500" imgH="546100" progId="Equation.DSMT4">
                  <p:embed/>
                </p:oleObj>
              </mc:Choice>
              <mc:Fallback>
                <p:oleObj name="" r:id="rId9" imgW="190500" imgH="5461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0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209800" y="5029200"/>
                        <a:ext cx="341313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2" name="Object 12" descr="中国教育出版网"/>
          <p:cNvGraphicFramePr>
            <a:graphicFrameLocks noChangeAspect="1"/>
          </p:cNvGraphicFramePr>
          <p:nvPr/>
        </p:nvGraphicFramePr>
        <p:xfrm>
          <a:off x="5257800" y="4953000"/>
          <a:ext cx="381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1" imgW="190500" imgH="546100" progId="Equation.DSMT4">
                  <p:embed/>
                </p:oleObj>
              </mc:Choice>
              <mc:Fallback>
                <p:oleObj name="" r:id="rId11" imgW="190500" imgH="5461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257800" y="4953000"/>
                        <a:ext cx="381000" cy="1066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charRg st="6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2">
                                            <p:txEl>
                                              <p:charRg st="60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charRg st="88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22">
                                            <p:txEl>
                                              <p:charRg st="88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charRg st="115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122">
                                            <p:txEl>
                                              <p:charRg st="115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charRg st="123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122">
                                            <p:txEl>
                                              <p:charRg st="123" end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Text Box 2" descr="中国教育出版网"/>
          <p:cNvSpPr txBox="1"/>
          <p:nvPr/>
        </p:nvSpPr>
        <p:spPr>
          <a:xfrm>
            <a:off x="179388" y="765175"/>
            <a:ext cx="7056437" cy="448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</a:rPr>
              <a:t>   （</a:t>
            </a:r>
            <a:r>
              <a:rPr lang="en-US" altLang="zh-CN" sz="3200" b="1" dirty="0">
                <a:latin typeface="宋体" panose="02010600030101010101" pitchFamily="2" charset="-122"/>
              </a:rPr>
              <a:t>3</a:t>
            </a:r>
            <a:r>
              <a:rPr lang="zh-CN" altLang="en-US" sz="3200" b="1" dirty="0">
                <a:latin typeface="宋体" panose="02010600030101010101" pitchFamily="2" charset="-122"/>
              </a:rPr>
              <a:t>）</a:t>
            </a:r>
            <a:r>
              <a:rPr lang="zh-CN" altLang="en-US" sz="3600" b="1" dirty="0">
                <a:latin typeface="Arial" panose="020B0604020202020204" pitchFamily="34" charset="0"/>
              </a:rPr>
              <a:t>袋中放着大小形状完全相同的</a:t>
            </a:r>
            <a:r>
              <a:rPr lang="en-US" altLang="zh-CN" sz="3600" b="1" dirty="0">
                <a:latin typeface="Arial" panose="020B0604020202020204" pitchFamily="34" charset="0"/>
              </a:rPr>
              <a:t>2</a:t>
            </a:r>
            <a:r>
              <a:rPr lang="zh-CN" altLang="en-US" sz="3600" b="1" dirty="0">
                <a:latin typeface="Arial" panose="020B0604020202020204" pitchFamily="34" charset="0"/>
              </a:rPr>
              <a:t>个红球和</a:t>
            </a:r>
            <a:r>
              <a:rPr lang="en-US" altLang="zh-CN" sz="3600" b="1" dirty="0">
                <a:latin typeface="Arial" panose="020B0604020202020204" pitchFamily="34" charset="0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</a:rPr>
              <a:t>个白球，甲随机摸出</a:t>
            </a:r>
            <a:r>
              <a:rPr lang="en-US" altLang="zh-CN" sz="3600" b="1" dirty="0">
                <a:latin typeface="Arial" panose="020B0604020202020204" pitchFamily="34" charset="0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</a:rPr>
              <a:t>个球后放回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乙再随机摸出第</a:t>
            </a:r>
            <a:r>
              <a:rPr lang="en-US" altLang="zh-CN" sz="3600" b="1" dirty="0">
                <a:latin typeface="Arial" panose="020B0604020202020204" pitchFamily="34" charset="0"/>
              </a:rPr>
              <a:t>2</a:t>
            </a:r>
            <a:r>
              <a:rPr lang="zh-CN" altLang="en-US" sz="3600" b="1" dirty="0">
                <a:latin typeface="Arial" panose="020B0604020202020204" pitchFamily="34" charset="0"/>
              </a:rPr>
              <a:t>个球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两个球若颜色不同则甲胜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若颜色相同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则乙胜</a:t>
            </a:r>
            <a:r>
              <a:rPr lang="en-US" altLang="zh-CN" sz="3600" b="1" dirty="0">
                <a:latin typeface="Arial" panose="020B0604020202020204" pitchFamily="34" charset="0"/>
              </a:rPr>
              <a:t>.“</a:t>
            </a:r>
            <a:r>
              <a:rPr lang="zh-CN" altLang="en-US" sz="3600" b="1" dirty="0">
                <a:latin typeface="Arial" panose="020B0604020202020204" pitchFamily="34" charset="0"/>
              </a:rPr>
              <a:t>这个游戏公平吗？”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若此题改为甲取出后不放回，结果如何？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9459" name="Text Box 3" descr="中国教育出版网"/>
          <p:cNvSpPr txBox="1"/>
          <p:nvPr/>
        </p:nvSpPr>
        <p:spPr>
          <a:xfrm>
            <a:off x="2824163" y="3854450"/>
            <a:ext cx="184150" cy="381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en-US" sz="2800" baseline="-25000" dirty="0">
              <a:latin typeface="Arial" panose="020B0604020202020204" pitchFamily="34" charset="0"/>
            </a:endParaRPr>
          </a:p>
        </p:txBody>
      </p:sp>
      <p:sp>
        <p:nvSpPr>
          <p:cNvPr id="19460" name="Text Box 4" descr="中国教育出版网"/>
          <p:cNvSpPr txBox="1"/>
          <p:nvPr/>
        </p:nvSpPr>
        <p:spPr>
          <a:xfrm>
            <a:off x="808038" y="1936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9461" name="AutoShape 5" descr="中国教育出版网"/>
          <p:cNvSpPr>
            <a:spLocks noChangeAspect="1" noTextEdit="1"/>
          </p:cNvSpPr>
          <p:nvPr/>
        </p:nvSpPr>
        <p:spPr>
          <a:xfrm>
            <a:off x="468313" y="-3175"/>
            <a:ext cx="2519362" cy="6953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4822" name="Text Box 6" descr="中国教育出版网"/>
          <p:cNvSpPr txBox="1"/>
          <p:nvPr/>
        </p:nvSpPr>
        <p:spPr>
          <a:xfrm>
            <a:off x="1095375" y="2224088"/>
            <a:ext cx="1841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9463" name="Text Box 7" descr="中国教育出版网"/>
          <p:cNvSpPr txBox="1"/>
          <p:nvPr/>
        </p:nvSpPr>
        <p:spPr>
          <a:xfrm>
            <a:off x="1311275" y="457200"/>
            <a:ext cx="184150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19464" name="AutoShape 9" descr="中国教育出版网"/>
          <p:cNvSpPr/>
          <p:nvPr/>
        </p:nvSpPr>
        <p:spPr>
          <a:xfrm>
            <a:off x="7235825" y="1125538"/>
            <a:ext cx="1655763" cy="2014537"/>
          </a:xfrm>
          <a:prstGeom prst="can">
            <a:avLst>
              <a:gd name="adj" fmla="val 30417"/>
            </a:avLst>
          </a:prstGeom>
          <a:solidFill>
            <a:srgbClr val="3366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5" name="Oval 10" descr="中国教育出版网"/>
          <p:cNvSpPr/>
          <p:nvPr/>
        </p:nvSpPr>
        <p:spPr>
          <a:xfrm>
            <a:off x="8316913" y="2492375"/>
            <a:ext cx="503237" cy="50482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6" name="Oval 11" descr="中国教育出版网"/>
          <p:cNvSpPr/>
          <p:nvPr/>
        </p:nvSpPr>
        <p:spPr>
          <a:xfrm>
            <a:off x="7235825" y="2492375"/>
            <a:ext cx="503238" cy="50323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7" name="Oval 12" descr="中国教育出版网"/>
          <p:cNvSpPr/>
          <p:nvPr/>
        </p:nvSpPr>
        <p:spPr>
          <a:xfrm>
            <a:off x="7783513" y="2565400"/>
            <a:ext cx="504825" cy="50323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1506" name="Picture 2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0" y="0"/>
            <a:ext cx="1219200" cy="1198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3" descr="中国教育出版网"/>
          <p:cNvSpPr txBox="1"/>
          <p:nvPr/>
        </p:nvSpPr>
        <p:spPr>
          <a:xfrm>
            <a:off x="228600" y="914400"/>
            <a:ext cx="9144000" cy="1677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      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抛掷一枚均匀的硬币 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次，作为一次试验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.</a:t>
            </a:r>
            <a:endParaRPr lang="en-US" altLang="zh-CN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/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(1)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每次试验所有可能的 结果有哪些？</a:t>
            </a: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/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21508" name="WordArt 4" descr="中国教育出版网"/>
          <p:cNvSpPr/>
          <p:nvPr/>
        </p:nvSpPr>
        <p:spPr>
          <a:xfrm>
            <a:off x="0" y="228600"/>
            <a:ext cx="2514600" cy="685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新魏" charset="0"/>
                <a:ea typeface="华文新魏" charset="0"/>
              </a:rPr>
              <a:t>情境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21509" name="Text Box 29" descr="中国教育出版网"/>
          <p:cNvSpPr txBox="1"/>
          <p:nvPr/>
        </p:nvSpPr>
        <p:spPr>
          <a:xfrm>
            <a:off x="0" y="2133600"/>
            <a:ext cx="9144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）两次抛掷的 结果都是正面朝上的 概 率 是多少？</a:t>
            </a: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3554" name="Picture 2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0" y="0"/>
            <a:ext cx="1219200" cy="1198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 Box 4" descr="中国教育出版网"/>
          <p:cNvSpPr txBox="1"/>
          <p:nvPr/>
        </p:nvSpPr>
        <p:spPr>
          <a:xfrm>
            <a:off x="228600" y="914400"/>
            <a:ext cx="891540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     抛掷一枚均匀的硬币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3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次，作为一次试验，那么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3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次抛掷的结果都是正面朝上的概率是多少？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23556" name="WordArt 47" descr="中国教育出版网"/>
          <p:cNvSpPr/>
          <p:nvPr/>
        </p:nvSpPr>
        <p:spPr>
          <a:xfrm>
            <a:off x="5181600" y="228600"/>
            <a:ext cx="2971800" cy="533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366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新魏" charset="0"/>
                <a:ea typeface="华文新魏" charset="0"/>
              </a:rPr>
              <a:t>自信源于实力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新魏" charset="0"/>
              <a:ea typeface="华文新魏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Text Box 6" descr="中国教育出版网"/>
          <p:cNvSpPr txBox="1"/>
          <p:nvPr/>
        </p:nvSpPr>
        <p:spPr>
          <a:xfrm>
            <a:off x="250825" y="765175"/>
            <a:ext cx="8785225" cy="1992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b="1" dirty="0"/>
              <a:t>1.</a:t>
            </a:r>
            <a:r>
              <a:rPr lang="zh-CN" altLang="en-US" b="1" dirty="0"/>
              <a:t>小红上学要经过三个十字路口，每个路口遇到红，绿灯的机会都相同，小红希望上学时经过每个路口都是绿灯，但实际这样的机会是_______</a:t>
            </a:r>
            <a:endParaRPr lang="zh-CN" altLang="en-US" b="1" dirty="0"/>
          </a:p>
        </p:txBody>
      </p:sp>
      <p:sp>
        <p:nvSpPr>
          <p:cNvPr id="25603" name="WordArt 5" descr="中国教育出版网"/>
          <p:cNvSpPr>
            <a:spLocks noTextEdit="1"/>
          </p:cNvSpPr>
          <p:nvPr/>
        </p:nvSpPr>
        <p:spPr>
          <a:xfrm>
            <a:off x="0" y="228600"/>
            <a:ext cx="1828800" cy="61753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合作探究</a:t>
            </a:r>
            <a:endParaRPr lang="zh-CN" altLang="en-US" sz="3600" b="1"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Text Box 2" descr="中国教育出版网"/>
          <p:cNvSpPr txBox="1"/>
          <p:nvPr/>
        </p:nvSpPr>
        <p:spPr>
          <a:xfrm>
            <a:off x="381000" y="381000"/>
            <a:ext cx="8534400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           </a:t>
            </a:r>
            <a:r>
              <a:rPr lang="en-US" altLang="zh-CN" sz="3600" dirty="0">
                <a:latin typeface="Times New Roman" panose="02020603050405020304" pitchFamily="18" charset="0"/>
                <a:ea typeface="华文新魏" pitchFamily="2" charset="-122"/>
              </a:rPr>
              <a:t>2.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一只不透明的袋子中装有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个白球和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个红球，这些球除颜色外都相同，搅匀后从中任意摸出一个球，记录下颜色后放回袋中并搅匀，再从中任意摸出一个球，两次都摸出红球的概率是多少？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27651" name="Picture 4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1800" y="3581400"/>
            <a:ext cx="2493963" cy="281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Picture 7" descr="中国教育出版网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0" y="3124200"/>
            <a:ext cx="2035175" cy="3457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WordArt 8" descr="中国教育出版网"/>
          <p:cNvSpPr>
            <a:spLocks noTextEdit="1"/>
          </p:cNvSpPr>
          <p:nvPr/>
        </p:nvSpPr>
        <p:spPr>
          <a:xfrm>
            <a:off x="0" y="228600"/>
            <a:ext cx="1828800" cy="61753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合作探究</a:t>
            </a:r>
            <a:endParaRPr lang="zh-CN" altLang="en-US" sz="3600" b="1"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WordArt 47" descr="中国教育出版网"/>
          <p:cNvSpPr/>
          <p:nvPr/>
        </p:nvSpPr>
        <p:spPr>
          <a:xfrm rot="-979178">
            <a:off x="-20637" y="180975"/>
            <a:ext cx="1631950" cy="5619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新魏" charset="0"/>
                <a:ea typeface="华文新魏" charset="0"/>
              </a:rPr>
              <a:t>变式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29699" name="Text Box 48" descr="中国教育出版网"/>
          <p:cNvSpPr txBox="1"/>
          <p:nvPr/>
        </p:nvSpPr>
        <p:spPr>
          <a:xfrm>
            <a:off x="304800" y="152400"/>
            <a:ext cx="8763000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           一只不透明的袋子中装有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1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个白球和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个红球，这些球除颜色外都相同，搅匀后从中任意摸出一个球，记录下颜色后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不再放回袋中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，再从中任意摸出一个球，两次都摸出红球的概率是多少？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Text Box 2" descr="中国教育出版网"/>
          <p:cNvSpPr txBox="1"/>
          <p:nvPr/>
        </p:nvSpPr>
        <p:spPr>
          <a:xfrm>
            <a:off x="152400" y="990600"/>
            <a:ext cx="8991600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       </a:t>
            </a:r>
            <a:r>
              <a:rPr lang="en-US" altLang="zh-CN" sz="3600" b="1" dirty="0">
                <a:latin typeface="Times New Roman" panose="02020603050405020304" pitchFamily="18" charset="0"/>
                <a:ea typeface="华文新魏" pitchFamily="2" charset="-122"/>
              </a:rPr>
              <a:t>1.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小明有三件上衣，分别为红色、黄色和蓝色，有两条裤子，分别为蓝色和棕色，有两双鞋，分别为蓝色和黑色，小明任意拿出一件上衣，一条裤子和一双鞋，恰好都是蓝色的概率是多少？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31747" name="Picture 8" descr="中国教育出版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580063"/>
            <a:ext cx="1403350" cy="1277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2" name="WordArt 10" descr="中国教育出版网"/>
          <p:cNvSpPr>
            <a:spLocks noChangeArrowheads="1" noChangeShapeType="1"/>
          </p:cNvSpPr>
          <p:nvPr/>
        </p:nvSpPr>
        <p:spPr bwMode="auto">
          <a:xfrm>
            <a:off x="6705600" y="228600"/>
            <a:ext cx="1828800" cy="731838"/>
          </a:xfrm>
          <a:prstGeom prst="rect">
            <a:avLst/>
          </a:prstGeom>
        </p:spPr>
        <p:txBody>
          <a:bodyPr wrap="none" numCol="1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-360" normalizeH="0" baseline="0" noProof="0" smtClean="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我能行</a:t>
            </a:r>
            <a:r>
              <a:rPr kumimoji="0" lang="en-US" altLang="zh-CN" sz="3600" b="1" i="0" u="none" strike="noStrike" kern="10" cap="none" spc="-360" normalizeH="0" baseline="0" noProof="0" smtClean="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!</a:t>
            </a:r>
            <a:endParaRPr kumimoji="0" lang="zh-CN" altLang="en-US" sz="3600" b="1" i="0" u="none" strike="noStrike" kern="10" cap="none" spc="-360" normalizeH="0" baseline="0" noProof="0" smtClean="0">
              <a:ln w="12700">
                <a:solidFill>
                  <a:srgbClr val="000099"/>
                </a:solidFill>
                <a:rou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graphicFrame>
        <p:nvGraphicFramePr>
          <p:cNvPr id="31749" name="Object 25" descr="中国教育出版网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2" imgW="114300" imgH="215900" progId="Equation.3">
                  <p:embed/>
                </p:oleObj>
              </mc:Choice>
              <mc:Fallback>
                <p:oleObj name="" r:id="rId2" imgW="114300" imgH="2159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0" name="WordArt 27" descr="中国教育出版网"/>
          <p:cNvSpPr>
            <a:spLocks noTextEdit="1"/>
          </p:cNvSpPr>
          <p:nvPr/>
        </p:nvSpPr>
        <p:spPr>
          <a:xfrm>
            <a:off x="0" y="0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交流展示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中教网4">
  <a:themeElements>
    <a:clrScheme name="中教网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教网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中教网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1232</Words>
  <Application>WPS 演示</Application>
  <PresentationFormat>全屏显示(4:3)</PresentationFormat>
  <Paragraphs>143</Paragraphs>
  <Slides>15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Arial Black</vt:lpstr>
      <vt:lpstr>Times New Roman</vt:lpstr>
      <vt:lpstr>华文新魏</vt:lpstr>
      <vt:lpstr>隶书</vt:lpstr>
      <vt:lpstr>华文新魏</vt:lpstr>
      <vt:lpstr>微软雅黑</vt:lpstr>
      <vt:lpstr>Arial Unicode MS</vt:lpstr>
      <vt:lpstr>Segoe Print</vt:lpstr>
      <vt:lpstr>中教网4</vt:lpstr>
      <vt:lpstr>Equation.DSMT4</vt:lpstr>
      <vt:lpstr>Equation.DSMT4</vt:lpstr>
      <vt:lpstr>Equation.DSMT4</vt:lpstr>
      <vt:lpstr>Equation.DSMT4</vt:lpstr>
      <vt:lpstr>Equation.DSMT4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46</cp:revision>
  <dcterms:created xsi:type="dcterms:W3CDTF">2012-12-04T15:18:11Z</dcterms:created>
  <dcterms:modified xsi:type="dcterms:W3CDTF">2018-12-29T07:40:42Z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